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309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1pPr>
    <a:lvl2pPr marL="0" marR="0" indent="457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2pPr>
    <a:lvl3pPr marL="0" marR="0" indent="914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3pPr>
    <a:lvl4pPr marL="0" marR="0" indent="1371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4pPr>
    <a:lvl5pPr marL="0" marR="0" indent="18288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5pPr>
    <a:lvl6pPr marL="0" marR="0" indent="22860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6pPr>
    <a:lvl7pPr marL="0" marR="0" indent="27432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7pPr>
    <a:lvl8pPr marL="0" marR="0" indent="32004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8pPr>
    <a:lvl9pPr marL="0" marR="0" indent="3657600" algn="l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929292"/>
        </a:solidFill>
        <a:effectLst/>
        <a:uFillTx/>
        <a:latin typeface="Montserrat Medium"/>
        <a:ea typeface="Montserrat Medium"/>
        <a:cs typeface="Montserrat Medium"/>
        <a:sym typeface="Montserrat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48D"/>
    <a:srgbClr val="494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20" autoAdjust="0"/>
  </p:normalViewPr>
  <p:slideViewPr>
    <p:cSldViewPr snapToGrid="0">
      <p:cViewPr varScale="1">
        <p:scale>
          <a:sx n="53" d="100"/>
          <a:sy n="53" d="100"/>
        </p:scale>
        <p:origin x="762" y="96"/>
      </p:cViewPr>
      <p:guideLst/>
    </p:cSldViewPr>
  </p:slideViewPr>
  <p:outlineViewPr>
    <p:cViewPr>
      <p:scale>
        <a:sx n="33" d="100"/>
        <a:sy n="33" d="100"/>
      </p:scale>
      <p:origin x="0" y="-4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9B578-B0FA-432C-BF16-02327B8B975C}" type="datetimeFigureOut">
              <a:rPr lang="cs-CZ" smtClean="0"/>
              <a:t>12.03.2024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E9051-7322-4988-AD4D-9C9AB630BC0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366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73" name="Shape 17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ázev prezentace"/>
          <p:cNvSpPr txBox="1">
            <a:spLocks noGrp="1"/>
          </p:cNvSpPr>
          <p:nvPr>
            <p:ph type="title" hasCustomPrompt="1"/>
          </p:nvPr>
        </p:nvSpPr>
        <p:spPr>
          <a:xfrm>
            <a:off x="1270000" y="4356099"/>
            <a:ext cx="21844000" cy="3879455"/>
          </a:xfrm>
          <a:prstGeom prst="rect">
            <a:avLst/>
          </a:prstGeom>
        </p:spPr>
        <p:txBody>
          <a:bodyPr/>
          <a:lstStyle>
            <a:lvl1pPr algn="ctr" defTabSz="2438338">
              <a:lnSpc>
                <a:spcPct val="90000"/>
              </a:lnSpc>
              <a:defRPr sz="11600" spc="-348">
                <a:gradFill flip="none" rotWithShape="1">
                  <a:gsLst>
                    <a:gs pos="0">
                      <a:srgbClr val="0F448D"/>
                    </a:gs>
                    <a:gs pos="100000">
                      <a:srgbClr val="64B32F"/>
                    </a:gs>
                  </a:gsLst>
                  <a:lin ang="3967761" scaled="0"/>
                </a:gradFill>
                <a:latin typeface="+mn-lt"/>
                <a:ea typeface="+mn-ea"/>
                <a:cs typeface="+mn-cs"/>
                <a:sym typeface="Montserrat ExtraBold"/>
              </a:defRPr>
            </a:lvl1pPr>
          </a:lstStyle>
          <a:p>
            <a:r>
              <a:t>Název prezentace</a:t>
            </a:r>
          </a:p>
        </p:txBody>
      </p:sp>
      <p:sp>
        <p:nvSpPr>
          <p:cNvPr id="16" name="Autor a datum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D5D5D5"/>
                </a:solidFill>
              </a:defRPr>
            </a:lvl1pPr>
          </a:lstStyle>
          <a:p>
            <a:r>
              <a:t>Autor a datum</a:t>
            </a:r>
          </a:p>
        </p:txBody>
      </p:sp>
      <p:sp>
        <p:nvSpPr>
          <p:cNvPr id="17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8492066"/>
            <a:ext cx="21844000" cy="2512353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B6B6B6"/>
                </a:solidFill>
              </a:defRPr>
            </a:lvl5pPr>
          </a:lstStyle>
          <a:p>
            <a:r>
              <a:t>Podtitul prezentace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pic>
        <p:nvPicPr>
          <p:cNvPr id="18" name="PKKV.png" descr="PKKV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4076" y="3025582"/>
            <a:ext cx="9275848" cy="1949836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67475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odk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PKKV.png" descr="PKK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00117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lternativní název a 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16918.jpg"/>
          <p:cNvSpPr>
            <a:spLocks noGrp="1"/>
          </p:cNvSpPr>
          <p:nvPr>
            <p:ph type="pic" idx="21"/>
          </p:nvPr>
        </p:nvSpPr>
        <p:spPr>
          <a:xfrm>
            <a:off x="11506183" y="-25401"/>
            <a:ext cx="13563634" cy="137668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3462866"/>
            <a:ext cx="9652000" cy="3200203"/>
          </a:xfrm>
          <a:prstGeom prst="rect">
            <a:avLst/>
          </a:prstGeom>
        </p:spPr>
        <p:txBody>
          <a:bodyPr/>
          <a:lstStyle/>
          <a:p>
            <a:r>
              <a:t>Název snímku</a:t>
            </a:r>
          </a:p>
        </p:txBody>
      </p:sp>
      <p:sp>
        <p:nvSpPr>
          <p:cNvPr id="45" name="Text úrovně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  <a:lvl2pPr marL="0" indent="4572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2pPr>
            <a:lvl3pPr marL="0" indent="9144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3pPr>
            <a:lvl4pPr marL="0" indent="13716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4pPr>
            <a:lvl5pPr marL="0" indent="182880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5pPr>
          </a:lstStyle>
          <a:p>
            <a:r>
              <a:t>Podtitul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1033391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Název, odrážky, fotka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579215462_1440x2158.jpg"/>
          <p:cNvSpPr>
            <a:spLocks noGrp="1"/>
          </p:cNvSpPr>
          <p:nvPr>
            <p:ph type="pic" idx="21"/>
          </p:nvPr>
        </p:nvSpPr>
        <p:spPr>
          <a:xfrm>
            <a:off x="12204700" y="-2277533"/>
            <a:ext cx="12192000" cy="1827106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7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Název snímku</a:t>
            </a:r>
          </a:p>
        </p:txBody>
      </p:sp>
      <p:sp>
        <p:nvSpPr>
          <p:cNvPr id="88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9" name="Podtitul snímku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defTabSz="825500">
              <a:spcBef>
                <a:spcPts val="0"/>
              </a:spcBef>
              <a:buClrTx/>
              <a:buSzTx/>
              <a:buNone/>
              <a:defRPr sz="4500">
                <a:solidFill>
                  <a:srgbClr val="D5D5D5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t>Podtitul snímku</a:t>
            </a:r>
          </a:p>
        </p:txBody>
      </p:sp>
      <p:sp>
        <p:nvSpPr>
          <p:cNvPr id="9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4826913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át">
    <p:bg>
      <p:bgPr>
        <a:solidFill>
          <a:srgbClr val="0F44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znak podkres sedy.png" descr="znak podkres sedy.png"/>
          <p:cNvPicPr>
            <a:picLocks noChangeAspect="1"/>
          </p:cNvPicPr>
          <p:nvPr/>
        </p:nvPicPr>
        <p:blipFill>
          <a:blip r:embed="rId2">
            <a:alphaModFix amt="10140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PKKV_inverse.png" descr="PKKV_inverse.png"/>
          <p:cNvPicPr>
            <a:picLocks noChangeAspect="1"/>
          </p:cNvPicPr>
          <p:nvPr/>
        </p:nvPicPr>
        <p:blipFill>
          <a:blip r:embed="rId3">
            <a:extLst/>
          </a:blip>
          <a:srcRect t="539" b="539"/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Zdroj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792479">
              <a:spcBef>
                <a:spcPts val="0"/>
              </a:spcBef>
              <a:buClrTx/>
              <a:buSzTx/>
              <a:buNone/>
              <a:defRPr sz="4224">
                <a:solidFill>
                  <a:srgbClr val="D5D5D5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r>
              <a:t>Zdroj</a:t>
            </a:r>
          </a:p>
        </p:txBody>
      </p:sp>
      <p:sp>
        <p:nvSpPr>
          <p:cNvPr id="140" name="Text úrovně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70000" y="4659369"/>
            <a:ext cx="21844000" cy="43942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z="8400" spc="-168">
                <a:solidFill>
                  <a:srgbClr val="ED1943"/>
                </a:solidFill>
                <a:latin typeface="+mj-lt"/>
                <a:ea typeface="+mj-ea"/>
                <a:cs typeface="+mj-cs"/>
                <a:sym typeface="Avenir Next Demi Bold"/>
              </a:defRPr>
            </a:lvl5pPr>
          </a:lstStyle>
          <a:p>
            <a:r>
              <a:t>„Význačný citát“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532136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15941.jpg"/>
          <p:cNvSpPr>
            <a:spLocks noGrp="1"/>
          </p:cNvSpPr>
          <p:nvPr>
            <p:ph type="pic" sz="half" idx="21"/>
          </p:nvPr>
        </p:nvSpPr>
        <p:spPr>
          <a:xfrm>
            <a:off x="12084394" y="6161438"/>
            <a:ext cx="12407212" cy="82638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459.jpg"/>
          <p:cNvSpPr>
            <a:spLocks noGrp="1"/>
          </p:cNvSpPr>
          <p:nvPr>
            <p:ph type="pic" sz="half" idx="22"/>
          </p:nvPr>
        </p:nvSpPr>
        <p:spPr>
          <a:xfrm>
            <a:off x="12191999" y="-5295"/>
            <a:ext cx="12192001" cy="685589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0" name="17155.jpg"/>
          <p:cNvSpPr>
            <a:spLocks noGrp="1"/>
          </p:cNvSpPr>
          <p:nvPr>
            <p:ph type="pic" idx="23"/>
          </p:nvPr>
        </p:nvSpPr>
        <p:spPr>
          <a:xfrm>
            <a:off x="-4189201" y="0"/>
            <a:ext cx="20545002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408389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16595.jpg"/>
          <p:cNvSpPr>
            <a:spLocks noGrp="1"/>
          </p:cNvSpPr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549224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znak podkres sedy.png" descr="znak podkres sedy.png"/>
          <p:cNvPicPr>
            <a:picLocks noChangeAspect="1"/>
          </p:cNvPicPr>
          <p:nvPr/>
        </p:nvPicPr>
        <p:blipFill>
          <a:blip r:embed="rId9">
            <a:alphaModFix amt="6769"/>
            <a:extLst/>
          </a:blip>
          <a:stretch>
            <a:fillRect/>
          </a:stretch>
        </p:blipFill>
        <p:spPr>
          <a:xfrm>
            <a:off x="14210926" y="4725785"/>
            <a:ext cx="12295395" cy="820592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KKV.png" descr="PKKV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1786850" y="12928600"/>
            <a:ext cx="2176037" cy="457416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Název snímku"/>
          <p:cNvSpPr txBox="1">
            <a:spLocks noGrp="1"/>
          </p:cNvSpPr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Název snímku</a:t>
            </a:r>
          </a:p>
        </p:txBody>
      </p:sp>
      <p:sp>
        <p:nvSpPr>
          <p:cNvPr id="7" name="Text úrovně 1…"/>
          <p:cNvSpPr txBox="1">
            <a:spLocks noGrp="1"/>
          </p:cNvSpPr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 s odrážkami na snímku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11966448" y="13065506"/>
            <a:ext cx="438405" cy="482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2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6387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transition spd="slow">
    <p:wipe/>
  </p:transition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0" i="0" u="none" strike="noStrike" cap="none" spc="-252" baseline="0">
          <a:solidFill>
            <a:srgbClr val="0F448D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titleStyle>
    <p:bodyStyle>
      <a:lvl1pPr marL="256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1pPr>
      <a:lvl2pPr marL="814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2pPr>
      <a:lvl3pPr marL="1373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3pPr>
      <a:lvl4pPr marL="1932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4pPr>
      <a:lvl5pPr marL="24913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5pPr>
      <a:lvl6pPr marL="30501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6pPr>
      <a:lvl7pPr marL="36089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7pPr>
      <a:lvl8pPr marL="41677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8pPr>
      <a:lvl9pPr marL="4726516" marR="0" indent="-256116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FFFFFF"/>
        </a:buClr>
        <a:buSzPct val="100000"/>
        <a:buFontTx/>
        <a:buChar char="•"/>
        <a:tabLst/>
        <a:defRPr sz="2200" b="0" i="0" u="none" strike="noStrike" cap="none" spc="0" baseline="0">
          <a:solidFill>
            <a:srgbClr val="929292"/>
          </a:solidFill>
          <a:uFillTx/>
          <a:latin typeface="Montserrat Medium"/>
          <a:ea typeface="Montserrat Medium"/>
          <a:cs typeface="Montserrat Medium"/>
          <a:sym typeface="Montserrat Medium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4C067F-6C9F-42BE-93D2-EF062C387BCE}"/>
              </a:ext>
            </a:extLst>
          </p:cNvPr>
          <p:cNvSpPr txBox="1">
            <a:spLocks/>
          </p:cNvSpPr>
          <p:nvPr/>
        </p:nvSpPr>
        <p:spPr>
          <a:xfrm>
            <a:off x="745067" y="2959934"/>
            <a:ext cx="22055664" cy="5172256"/>
          </a:xfrm>
          <a:prstGeom prst="rect">
            <a:avLst/>
          </a:prstGeom>
        </p:spPr>
        <p:txBody>
          <a:bodyPr/>
          <a:lstStyle>
            <a:lvl1pPr marL="256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243840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929292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3539B8C4-C62C-4C80-8D2D-3E944908BF79}"/>
              </a:ext>
            </a:extLst>
          </p:cNvPr>
          <p:cNvSpPr txBox="1"/>
          <p:nvPr/>
        </p:nvSpPr>
        <p:spPr>
          <a:xfrm>
            <a:off x="2201333" y="6654307"/>
            <a:ext cx="20980400" cy="1764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marR="0" lvl="0" indent="-5715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0076BA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0" marR="0" lvl="0" indent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600" b="0" i="0" u="none" strike="noStrike" kern="0" cap="none" spc="0" normalizeH="0" baseline="0" noProof="0" dirty="0">
              <a:ln>
                <a:noFill/>
              </a:ln>
              <a:solidFill>
                <a:srgbClr val="5E5E5E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FC0AFBD-C4FA-4E06-A063-06F5B2139561}"/>
              </a:ext>
            </a:extLst>
          </p:cNvPr>
          <p:cNvSpPr txBox="1"/>
          <p:nvPr/>
        </p:nvSpPr>
        <p:spPr>
          <a:xfrm>
            <a:off x="0" y="2222324"/>
            <a:ext cx="23938390" cy="10628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Nemám SW GINIS (</a:t>
            </a:r>
            <a:r>
              <a:rPr kumimoji="0" lang="cs-CZ" sz="4800" b="0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účto</a:t>
            </a: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 ani mzdy) a chci přejít pod licenci zřizovatele</a:t>
            </a:r>
          </a:p>
          <a:p>
            <a:pPr marL="857250" marR="0" lvl="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mám postupovat?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Požádat v PORTÁLE PO o sdílenou službu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Včas vypovědět stávající smlouvy 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Implementace proběhne v roce 2025 s ostrým provozem od 1.1.2026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Součástí je napojení na spisovou službu SW GEOVAP a finanční a řídicí kontrolu SW CROSEUS 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jsou zálohována a bezpečně uložena na Technologickém centru Kraje Vysočina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Licence jsou bezúplatné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Metodickou podporu zajišťuje PKKV v celém rozsahu (CROSEUS, GEOVAP, GINIS </a:t>
            </a:r>
            <a:r>
              <a:rPr kumimoji="0" lang="cs-CZ" sz="4800" b="0" i="0" u="none" strike="noStrike" kern="0" cap="none" spc="0" normalizeH="0" baseline="0" noProof="0" dirty="0" err="1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účto</a:t>
            </a:r>
            <a:r>
              <a:rPr kumimoji="0" lang="cs-CZ" sz="4800" b="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Montserrat Medium"/>
              </a:rPr>
              <a:t> a mzdy</a:t>
            </a: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cs-CZ" sz="4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Lze řešit s PKKV zastupitelnost na přechodnou dobu</a:t>
            </a:r>
            <a:endParaRPr kumimoji="0" lang="cs-CZ" sz="48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cs-CZ" sz="48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  <a:p>
            <a:pPr marL="2000250" marR="0" lvl="0" indent="-1143000" algn="l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cs-CZ" sz="60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Montserrat Medium"/>
            </a:endParaRPr>
          </a:p>
        </p:txBody>
      </p:sp>
      <p:sp>
        <p:nvSpPr>
          <p:cNvPr id="7" name="Jak nás vidí zákazník">
            <a:extLst>
              <a:ext uri="{FF2B5EF4-FFF2-40B4-BE49-F238E27FC236}">
                <a16:creationId xmlns:a16="http://schemas.microsoft.com/office/drawing/2014/main" id="{E856A541-8714-41D3-A91C-FC405FF7B9B7}"/>
              </a:ext>
            </a:extLst>
          </p:cNvPr>
          <p:cNvSpPr txBox="1">
            <a:spLocks noGrp="1"/>
          </p:cNvSpPr>
          <p:nvPr/>
        </p:nvSpPr>
        <p:spPr>
          <a:xfrm>
            <a:off x="745067" y="311439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xmlns:lc="http://schemas.openxmlformats.org/drawingml/2006/lockedCanvas" val="1"/>
            </a:ext>
          </a:extLst>
        </p:spPr>
        <p:txBody>
          <a:bodyPr lIns="50800" tIns="50800" rIns="50800" bIns="50800" anchor="b">
            <a:normAutofit/>
          </a:bodyPr>
          <a:lstStyle>
            <a:lvl1pPr marL="0" marR="0" indent="0" algn="l" defTabSz="8255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400" b="0" i="0" u="none" strike="noStrike" cap="none" spc="-252" baseline="0">
                <a:solidFill>
                  <a:srgbClr val="0F448D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marL="814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marL="1373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marL="1932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marL="24913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marL="30501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marL="36089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marL="41677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marL="4726516" marR="0" indent="-256116" algn="l" defTabSz="2438400" rtl="0" latinLnBrk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FFFFFF"/>
              </a:buClr>
              <a:buSzPct val="100000"/>
              <a:buFontTx/>
              <a:buChar char="•"/>
              <a:tabLst/>
              <a:defRPr sz="2200" b="0" i="0" u="none" strike="noStrike" cap="none" spc="0" baseline="0">
                <a:solidFill>
                  <a:srgbClr val="929292"/>
                </a:solidFill>
                <a:uFillTx/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>
            <a:pPr marL="0" marR="0" lvl="0" indent="0" algn="l" defTabSz="825500" rtl="0" eaLnBrk="1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Varianta č. 1</a:t>
            </a:r>
            <a:endParaRPr kumimoji="0" lang="cs-CZ" sz="8400" b="0" i="0" u="none" strike="noStrike" kern="0" cap="none" spc="-252" normalizeH="0" baseline="0" noProof="0" dirty="0">
              <a:ln>
                <a:noFill/>
              </a:ln>
              <a:solidFill>
                <a:srgbClr val="0F448D"/>
              </a:solidFill>
              <a:effectLst/>
              <a:uLnTx/>
              <a:uFillTx/>
              <a:latin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40197329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23_ColorGradient">
  <a:themeElements>
    <a:clrScheme name="22_ColorGradient">
      <a:dk1>
        <a:srgbClr val="810092"/>
      </a:dk1>
      <a:lt1>
        <a:srgbClr val="929292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2_ColorGradient">
  <a:themeElements>
    <a:clrScheme name="22_ColorGradien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2_ColorGradient">
      <a:majorFont>
        <a:latin typeface="Avenir Next Demi Bold"/>
        <a:ea typeface="Avenir Next Demi Bold"/>
        <a:cs typeface="Avenir Next Demi Bold"/>
      </a:majorFont>
      <a:minorFont>
        <a:latin typeface="Montserrat ExtraBold"/>
        <a:ea typeface="Montserrat ExtraBold"/>
        <a:cs typeface="Montserrat ExtraBold"/>
      </a:minorFont>
    </a:fontScheme>
    <a:fmtScheme name="22_Color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929292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6346</TotalTime>
  <Words>96</Words>
  <Application>Microsoft Office PowerPoint</Application>
  <PresentationFormat>Vlastní</PresentationFormat>
  <Paragraphs>12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11" baseType="lpstr">
      <vt:lpstr>Avenir Next Demi Bold</vt:lpstr>
      <vt:lpstr>Avenir Next Medium</vt:lpstr>
      <vt:lpstr>Avenir Next Regular</vt:lpstr>
      <vt:lpstr>Calibri</vt:lpstr>
      <vt:lpstr>Helvetica Neue</vt:lpstr>
      <vt:lpstr>Montserrat ExtraBold</vt:lpstr>
      <vt:lpstr>Montserrat Medium</vt:lpstr>
      <vt:lpstr>Montserrat Regular</vt:lpstr>
      <vt:lpstr>Wingdings</vt:lpstr>
      <vt:lpstr>23_ColorGradient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Fakta, výsledky, cíle</dc:title>
  <dc:creator>Šerák Ladislav</dc:creator>
  <cp:lastModifiedBy>Kurková Kateřina</cp:lastModifiedBy>
  <cp:revision>458</cp:revision>
  <dcterms:modified xsi:type="dcterms:W3CDTF">2024-03-12T09:51:29Z</dcterms:modified>
</cp:coreProperties>
</file>